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Montserrat"/>
      <p:regular r:id="rId15"/>
    </p:embeddedFont>
    <p:embeddedFont>
      <p:font typeface="Montserrat"/>
      <p:regular r:id="rId16"/>
    </p:embeddedFont>
    <p:embeddedFont>
      <p:font typeface="Montserrat"/>
      <p:regular r:id="rId17"/>
    </p:embeddedFont>
    <p:embeddedFont>
      <p:font typeface="Montserrat"/>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3-1.png>
</file>

<file path=ppt/media/image-4-1.png>
</file>

<file path=ppt/media/image-5-1.png>
</file>

<file path=ppt/media/image-5-2.png>
</file>

<file path=ppt/media/image-5-3.png>
</file>

<file path=ppt/media/image-6-1.png>
</file>

<file path=ppt/media/image-6-2.png>
</file>

<file path=ppt/media/image-6-3.png>
</file>

<file path=ppt/media/image-7-1.png>
</file>

<file path=ppt/media/image-7-2.png>
</file>

<file path=ppt/media/image-7-3.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198" y="2318385"/>
            <a:ext cx="7416403" cy="1402556"/>
          </a:xfrm>
          <a:prstGeom prst="rect">
            <a:avLst/>
          </a:prstGeom>
          <a:noFill/>
          <a:ln/>
        </p:spPr>
        <p:txBody>
          <a:bodyPr wrap="squar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Introduction to Web Development</a:t>
            </a:r>
            <a:endParaRPr lang="en-US" sz="4400" dirty="0"/>
          </a:p>
        </p:txBody>
      </p:sp>
      <p:sp>
        <p:nvSpPr>
          <p:cNvPr id="4" name="Text 1"/>
          <p:cNvSpPr/>
          <p:nvPr/>
        </p:nvSpPr>
        <p:spPr>
          <a:xfrm>
            <a:off x="6350198" y="4091107"/>
            <a:ext cx="7416403" cy="1110496"/>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Welcome to the world of web development! This presentation will introduce you to the fundamental concepts and tools needed to build websites.</a:t>
            </a:r>
            <a:endParaRPr lang="en-US" sz="1900" dirty="0"/>
          </a:p>
        </p:txBody>
      </p:sp>
      <p:sp>
        <p:nvSpPr>
          <p:cNvPr id="5" name="Shape 2"/>
          <p:cNvSpPr/>
          <p:nvPr/>
        </p:nvSpPr>
        <p:spPr>
          <a:xfrm>
            <a:off x="6350198" y="5497711"/>
            <a:ext cx="394930" cy="394930"/>
          </a:xfrm>
          <a:prstGeom prst="roundRect">
            <a:avLst>
              <a:gd name="adj" fmla="val 23151155"/>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357818" y="5505331"/>
            <a:ext cx="379690" cy="379690"/>
          </a:xfrm>
          <a:prstGeom prst="rect">
            <a:avLst/>
          </a:prstGeom>
        </p:spPr>
      </p:pic>
      <p:sp>
        <p:nvSpPr>
          <p:cNvPr id="7" name="Text 3"/>
          <p:cNvSpPr/>
          <p:nvPr/>
        </p:nvSpPr>
        <p:spPr>
          <a:xfrm>
            <a:off x="6868478" y="5479256"/>
            <a:ext cx="2592943" cy="431840"/>
          </a:xfrm>
          <a:prstGeom prst="rect">
            <a:avLst/>
          </a:prstGeom>
          <a:noFill/>
          <a:ln/>
        </p:spPr>
        <p:txBody>
          <a:bodyPr wrap="none" lIns="0" tIns="0" rIns="0" bIns="0" rtlCol="0" anchor="t"/>
          <a:lstStyle/>
          <a:p>
            <a:pPr algn="l" indent="0" marL="0">
              <a:lnSpc>
                <a:spcPts val="3400"/>
              </a:lnSpc>
              <a:buNone/>
            </a:pPr>
            <a:r>
              <a:rPr lang="en-US" sz="2400" b="1" dirty="0">
                <a:solidFill>
                  <a:srgbClr val="3D3838"/>
                </a:solidFill>
                <a:latin typeface="Source Sans Pro Bold" pitchFamily="34" charset="0"/>
                <a:ea typeface="Source Sans Pro Bold" pitchFamily="34" charset="-122"/>
                <a:cs typeface="Source Sans Pro Bold" pitchFamily="34" charset="-120"/>
              </a:rPr>
              <a:t>by Umang Mahajan</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3798" y="2305526"/>
            <a:ext cx="6986707" cy="701278"/>
          </a:xfrm>
          <a:prstGeom prst="rect">
            <a:avLst/>
          </a:prstGeom>
          <a:noFill/>
          <a:ln/>
        </p:spPr>
        <p:txBody>
          <a:bodyPr wrap="non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Front-End Development</a:t>
            </a:r>
            <a:endParaRPr lang="en-US" sz="4400" dirty="0"/>
          </a:p>
        </p:txBody>
      </p:sp>
      <p:sp>
        <p:nvSpPr>
          <p:cNvPr id="3" name="Text 1"/>
          <p:cNvSpPr/>
          <p:nvPr/>
        </p:nvSpPr>
        <p:spPr>
          <a:xfrm>
            <a:off x="863798" y="3623786"/>
            <a:ext cx="3890486" cy="350639"/>
          </a:xfrm>
          <a:prstGeom prst="rect">
            <a:avLst/>
          </a:prstGeom>
          <a:noFill/>
          <a:ln/>
        </p:spPr>
        <p:txBody>
          <a:bodyPr wrap="none" lIns="0" tIns="0" rIns="0" bIns="0" rtlCol="0" anchor="t"/>
          <a:lstStyle/>
          <a:p>
            <a:pPr indent="0" marL="0">
              <a:lnSpc>
                <a:spcPts val="2750"/>
              </a:lnSpc>
              <a:buNone/>
            </a:pPr>
            <a:r>
              <a:rPr lang="en-US" sz="2200" b="1" spc="-22" kern="0" dirty="0">
                <a:solidFill>
                  <a:srgbClr val="000000"/>
                </a:solidFill>
                <a:latin typeface="Montserrat Bold" pitchFamily="34" charset="0"/>
                <a:ea typeface="Montserrat Bold" pitchFamily="34" charset="-122"/>
                <a:cs typeface="Montserrat Bold" pitchFamily="34" charset="-120"/>
              </a:rPr>
              <a:t>Building the User Interface</a:t>
            </a:r>
            <a:endParaRPr lang="en-US" sz="2200" dirty="0"/>
          </a:p>
        </p:txBody>
      </p:sp>
      <p:sp>
        <p:nvSpPr>
          <p:cNvPr id="4" name="Text 2"/>
          <p:cNvSpPr/>
          <p:nvPr/>
        </p:nvSpPr>
        <p:spPr>
          <a:xfrm>
            <a:off x="863798" y="4221242"/>
            <a:ext cx="6150293" cy="1110496"/>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Front-end development focuses on the visual aspects of a website. It involves creating the design, layout, and interactive elements that users see and interact with.</a:t>
            </a:r>
            <a:endParaRPr lang="en-US" sz="1900" dirty="0"/>
          </a:p>
        </p:txBody>
      </p:sp>
      <p:sp>
        <p:nvSpPr>
          <p:cNvPr id="5" name="Text 3"/>
          <p:cNvSpPr/>
          <p:nvPr/>
        </p:nvSpPr>
        <p:spPr>
          <a:xfrm>
            <a:off x="7623929" y="3623786"/>
            <a:ext cx="3272433" cy="350639"/>
          </a:xfrm>
          <a:prstGeom prst="rect">
            <a:avLst/>
          </a:prstGeom>
          <a:noFill/>
          <a:ln/>
        </p:spPr>
        <p:txBody>
          <a:bodyPr wrap="none" lIns="0" tIns="0" rIns="0" bIns="0" rtlCol="0" anchor="t"/>
          <a:lstStyle/>
          <a:p>
            <a:pPr indent="0" marL="0">
              <a:lnSpc>
                <a:spcPts val="2750"/>
              </a:lnSpc>
              <a:buNone/>
            </a:pPr>
            <a:r>
              <a:rPr lang="en-US" sz="2200" b="1" spc="-22" kern="0" dirty="0">
                <a:solidFill>
                  <a:srgbClr val="000000"/>
                </a:solidFill>
                <a:latin typeface="Montserrat Bold" pitchFamily="34" charset="0"/>
                <a:ea typeface="Montserrat Bold" pitchFamily="34" charset="-122"/>
                <a:cs typeface="Montserrat Bold" pitchFamily="34" charset="-120"/>
              </a:rPr>
              <a:t>Languages of the Web</a:t>
            </a:r>
            <a:endParaRPr lang="en-US" sz="2200" dirty="0"/>
          </a:p>
        </p:txBody>
      </p:sp>
      <p:sp>
        <p:nvSpPr>
          <p:cNvPr id="6" name="Text 4"/>
          <p:cNvSpPr/>
          <p:nvPr/>
        </p:nvSpPr>
        <p:spPr>
          <a:xfrm>
            <a:off x="7623929" y="4221242"/>
            <a:ext cx="6150293" cy="1480661"/>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Front-end developers primarily use HTML, CSS, and JavaScript to bring websites to life. These languages work together to create the look, feel, and functionality of a web page.</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3798" y="1729740"/>
            <a:ext cx="7416403" cy="1402556"/>
          </a:xfrm>
          <a:prstGeom prst="rect">
            <a:avLst/>
          </a:prstGeom>
          <a:noFill/>
          <a:ln/>
        </p:spPr>
        <p:txBody>
          <a:bodyPr wrap="squar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HTML: The Structure of a Website</a:t>
            </a:r>
            <a:endParaRPr lang="en-US" sz="4400" dirty="0"/>
          </a:p>
        </p:txBody>
      </p:sp>
      <p:sp>
        <p:nvSpPr>
          <p:cNvPr id="4" name="Shape 1"/>
          <p:cNvSpPr/>
          <p:nvPr/>
        </p:nvSpPr>
        <p:spPr>
          <a:xfrm>
            <a:off x="863798" y="3780115"/>
            <a:ext cx="431840" cy="431840"/>
          </a:xfrm>
          <a:prstGeom prst="roundRect">
            <a:avLst>
              <a:gd name="adj" fmla="val 8574"/>
            </a:avLst>
          </a:prstGeom>
          <a:solidFill>
            <a:srgbClr val="F2EEEE"/>
          </a:solidFill>
          <a:ln/>
        </p:spPr>
      </p:sp>
      <p:sp>
        <p:nvSpPr>
          <p:cNvPr id="5" name="Text 2"/>
          <p:cNvSpPr/>
          <p:nvPr/>
        </p:nvSpPr>
        <p:spPr>
          <a:xfrm>
            <a:off x="1542455" y="3780115"/>
            <a:ext cx="2804874" cy="350639"/>
          </a:xfrm>
          <a:prstGeom prst="rect">
            <a:avLst/>
          </a:prstGeom>
          <a:noFill/>
          <a:ln/>
        </p:spPr>
        <p:txBody>
          <a:bodyPr wrap="none" lIns="0" tIns="0" rIns="0" bIns="0" rtlCol="0" anchor="t"/>
          <a:lstStyle/>
          <a:p>
            <a:pPr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Building Blocks</a:t>
            </a:r>
            <a:endParaRPr lang="en-US" sz="2200" dirty="0"/>
          </a:p>
        </p:txBody>
      </p:sp>
      <p:sp>
        <p:nvSpPr>
          <p:cNvPr id="6" name="Text 3"/>
          <p:cNvSpPr/>
          <p:nvPr/>
        </p:nvSpPr>
        <p:spPr>
          <a:xfrm>
            <a:off x="1542455" y="4278749"/>
            <a:ext cx="2906197" cy="2220992"/>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HTML (HyperText Markup Language) provides the basic structure for a website. It defines elements like headings, paragraphs, lists, and images.</a:t>
            </a:r>
            <a:endParaRPr lang="en-US" sz="1900" dirty="0"/>
          </a:p>
        </p:txBody>
      </p:sp>
      <p:sp>
        <p:nvSpPr>
          <p:cNvPr id="7" name="Shape 4"/>
          <p:cNvSpPr/>
          <p:nvPr/>
        </p:nvSpPr>
        <p:spPr>
          <a:xfrm>
            <a:off x="4695468" y="3780115"/>
            <a:ext cx="431840" cy="431840"/>
          </a:xfrm>
          <a:prstGeom prst="roundRect">
            <a:avLst>
              <a:gd name="adj" fmla="val 8574"/>
            </a:avLst>
          </a:prstGeom>
          <a:solidFill>
            <a:srgbClr val="F2EEEE"/>
          </a:solidFill>
          <a:ln/>
        </p:spPr>
      </p:sp>
      <p:sp>
        <p:nvSpPr>
          <p:cNvPr id="8" name="Text 5"/>
          <p:cNvSpPr/>
          <p:nvPr/>
        </p:nvSpPr>
        <p:spPr>
          <a:xfrm>
            <a:off x="5374124" y="3780115"/>
            <a:ext cx="2844046" cy="350639"/>
          </a:xfrm>
          <a:prstGeom prst="rect">
            <a:avLst/>
          </a:prstGeom>
          <a:noFill/>
          <a:ln/>
        </p:spPr>
        <p:txBody>
          <a:bodyPr wrap="none" lIns="0" tIns="0" rIns="0" bIns="0" rtlCol="0" anchor="t"/>
          <a:lstStyle/>
          <a:p>
            <a:pPr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Organizing Content</a:t>
            </a:r>
            <a:endParaRPr lang="en-US" sz="2200" dirty="0"/>
          </a:p>
        </p:txBody>
      </p:sp>
      <p:sp>
        <p:nvSpPr>
          <p:cNvPr id="9" name="Text 6"/>
          <p:cNvSpPr/>
          <p:nvPr/>
        </p:nvSpPr>
        <p:spPr>
          <a:xfrm>
            <a:off x="5374124" y="4278749"/>
            <a:ext cx="2906197" cy="2220992"/>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HTML tags are used to define the content and layout of a web page, creating a hierarchical structure for organizing information.</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3798" y="1797129"/>
            <a:ext cx="7054572" cy="701278"/>
          </a:xfrm>
          <a:prstGeom prst="rect">
            <a:avLst/>
          </a:prstGeom>
          <a:noFill/>
          <a:ln/>
        </p:spPr>
        <p:txBody>
          <a:bodyPr wrap="non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CSS: Styling the Website</a:t>
            </a:r>
            <a:endParaRPr lang="en-US" sz="4400" dirty="0"/>
          </a:p>
        </p:txBody>
      </p:sp>
      <p:sp>
        <p:nvSpPr>
          <p:cNvPr id="4" name="Shape 1"/>
          <p:cNvSpPr/>
          <p:nvPr/>
        </p:nvSpPr>
        <p:spPr>
          <a:xfrm>
            <a:off x="863798" y="2868573"/>
            <a:ext cx="3584853" cy="3563898"/>
          </a:xfrm>
          <a:prstGeom prst="roundRect">
            <a:avLst>
              <a:gd name="adj" fmla="val 1039"/>
            </a:avLst>
          </a:prstGeom>
          <a:solidFill>
            <a:srgbClr val="F2EEEE"/>
          </a:solidFill>
          <a:ln/>
        </p:spPr>
      </p:sp>
      <p:sp>
        <p:nvSpPr>
          <p:cNvPr id="5" name="Text 2"/>
          <p:cNvSpPr/>
          <p:nvPr/>
        </p:nvSpPr>
        <p:spPr>
          <a:xfrm>
            <a:off x="1110615" y="3115389"/>
            <a:ext cx="3091220" cy="701278"/>
          </a:xfrm>
          <a:prstGeom prst="rect">
            <a:avLst/>
          </a:prstGeom>
          <a:noFill/>
          <a:ln/>
        </p:spPr>
        <p:txBody>
          <a:bodyPr wrap="square" lIns="0" tIns="0" rIns="0" bIns="0" rtlCol="0" anchor="t"/>
          <a:lstStyle/>
          <a:p>
            <a:pPr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Controlling Appearance</a:t>
            </a:r>
            <a:endParaRPr lang="en-US" sz="2200" dirty="0"/>
          </a:p>
        </p:txBody>
      </p:sp>
      <p:sp>
        <p:nvSpPr>
          <p:cNvPr id="6" name="Text 3"/>
          <p:cNvSpPr/>
          <p:nvPr/>
        </p:nvSpPr>
        <p:spPr>
          <a:xfrm>
            <a:off x="1110615" y="3964662"/>
            <a:ext cx="3091220" cy="2220992"/>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CSS (Cascading Style Sheets) is used to style the visual appearance of a website. It determines the colors, fonts, sizes, and overall layout of web page elements.</a:t>
            </a:r>
            <a:endParaRPr lang="en-US" sz="1900" dirty="0"/>
          </a:p>
        </p:txBody>
      </p:sp>
      <p:sp>
        <p:nvSpPr>
          <p:cNvPr id="7" name="Shape 4"/>
          <p:cNvSpPr/>
          <p:nvPr/>
        </p:nvSpPr>
        <p:spPr>
          <a:xfrm>
            <a:off x="4695468" y="2868573"/>
            <a:ext cx="3584853" cy="3563898"/>
          </a:xfrm>
          <a:prstGeom prst="roundRect">
            <a:avLst>
              <a:gd name="adj" fmla="val 1039"/>
            </a:avLst>
          </a:prstGeom>
          <a:solidFill>
            <a:srgbClr val="F2EEEE"/>
          </a:solidFill>
          <a:ln/>
        </p:spPr>
      </p:sp>
      <p:sp>
        <p:nvSpPr>
          <p:cNvPr id="8" name="Text 5"/>
          <p:cNvSpPr/>
          <p:nvPr/>
        </p:nvSpPr>
        <p:spPr>
          <a:xfrm>
            <a:off x="4942284" y="3115389"/>
            <a:ext cx="2804874" cy="350639"/>
          </a:xfrm>
          <a:prstGeom prst="rect">
            <a:avLst/>
          </a:prstGeom>
          <a:noFill/>
          <a:ln/>
        </p:spPr>
        <p:txBody>
          <a:bodyPr wrap="none" lIns="0" tIns="0" rIns="0" bIns="0" rtlCol="0" anchor="t"/>
          <a:lstStyle/>
          <a:p>
            <a:pPr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Applying Styles</a:t>
            </a:r>
            <a:endParaRPr lang="en-US" sz="2200" dirty="0"/>
          </a:p>
        </p:txBody>
      </p:sp>
      <p:sp>
        <p:nvSpPr>
          <p:cNvPr id="9" name="Text 6"/>
          <p:cNvSpPr/>
          <p:nvPr/>
        </p:nvSpPr>
        <p:spPr>
          <a:xfrm>
            <a:off x="4942284" y="3614023"/>
            <a:ext cx="3091220" cy="2220992"/>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CSS styles are linked to HTML elements using selectors. They allow you to apply specific styles to different parts of a website, creating a consistent look and feel.</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5386"/>
          </a:xfrm>
          <a:prstGeom prst="rect">
            <a:avLst/>
          </a:prstGeom>
        </p:spPr>
      </p:pic>
      <p:sp>
        <p:nvSpPr>
          <p:cNvPr id="3" name="Text 0"/>
          <p:cNvSpPr/>
          <p:nvPr/>
        </p:nvSpPr>
        <p:spPr>
          <a:xfrm>
            <a:off x="863798" y="3885247"/>
            <a:ext cx="9028390" cy="701278"/>
          </a:xfrm>
          <a:prstGeom prst="rect">
            <a:avLst/>
          </a:prstGeom>
          <a:noFill/>
          <a:ln/>
        </p:spPr>
        <p:txBody>
          <a:bodyPr wrap="non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JavaScript: Adding Interactivity</a:t>
            </a:r>
            <a:endParaRPr lang="en-US" sz="4400" dirty="0"/>
          </a:p>
        </p:txBody>
      </p:sp>
      <p:pic>
        <p:nvPicPr>
          <p:cNvPr id="4" name="Image 1" descr="preencoded.png">    </p:cNvPr>
          <p:cNvPicPr>
            <a:picLocks noChangeAspect="1"/>
          </p:cNvPicPr>
          <p:nvPr/>
        </p:nvPicPr>
        <p:blipFill>
          <a:blip r:embed="rId2"/>
          <a:stretch>
            <a:fillRect/>
          </a:stretch>
        </p:blipFill>
        <p:spPr>
          <a:xfrm>
            <a:off x="863798" y="4956691"/>
            <a:ext cx="616982" cy="616982"/>
          </a:xfrm>
          <a:prstGeom prst="rect">
            <a:avLst/>
          </a:prstGeom>
        </p:spPr>
      </p:pic>
      <p:sp>
        <p:nvSpPr>
          <p:cNvPr id="5" name="Text 1"/>
          <p:cNvSpPr/>
          <p:nvPr/>
        </p:nvSpPr>
        <p:spPr>
          <a:xfrm>
            <a:off x="863798" y="5820489"/>
            <a:ext cx="2843213" cy="350639"/>
          </a:xfrm>
          <a:prstGeom prst="rect">
            <a:avLst/>
          </a:prstGeom>
          <a:noFill/>
          <a:ln/>
        </p:spPr>
        <p:txBody>
          <a:bodyPr wrap="none" lIns="0" tIns="0" rIns="0" bIns="0" rtlCol="0" anchor="t"/>
          <a:lstStyle/>
          <a:p>
            <a:pPr algn="l"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Scripting Language</a:t>
            </a:r>
            <a:endParaRPr lang="en-US" sz="2200" dirty="0"/>
          </a:p>
        </p:txBody>
      </p:sp>
      <p:sp>
        <p:nvSpPr>
          <p:cNvPr id="6" name="Text 2"/>
          <p:cNvSpPr/>
          <p:nvPr/>
        </p:nvSpPr>
        <p:spPr>
          <a:xfrm>
            <a:off x="863798" y="6319123"/>
            <a:ext cx="6266259" cy="1110496"/>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JavaScript adds interactivity and dynamic behavior to websites. It allows you to create elements that respond to user actions, like clicking buttons or moving the mouse.</a:t>
            </a:r>
            <a:endParaRPr lang="en-US" sz="1900" dirty="0"/>
          </a:p>
        </p:txBody>
      </p:sp>
      <p:pic>
        <p:nvPicPr>
          <p:cNvPr id="7" name="Image 2" descr="preencoded.png">    </p:cNvPr>
          <p:cNvPicPr>
            <a:picLocks noChangeAspect="1"/>
          </p:cNvPicPr>
          <p:nvPr/>
        </p:nvPicPr>
        <p:blipFill>
          <a:blip r:embed="rId3"/>
          <a:stretch>
            <a:fillRect/>
          </a:stretch>
        </p:blipFill>
        <p:spPr>
          <a:xfrm>
            <a:off x="7500223" y="4956691"/>
            <a:ext cx="616982" cy="616982"/>
          </a:xfrm>
          <a:prstGeom prst="rect">
            <a:avLst/>
          </a:prstGeom>
        </p:spPr>
      </p:pic>
      <p:sp>
        <p:nvSpPr>
          <p:cNvPr id="8" name="Text 3"/>
          <p:cNvSpPr/>
          <p:nvPr/>
        </p:nvSpPr>
        <p:spPr>
          <a:xfrm>
            <a:off x="7500223" y="5820489"/>
            <a:ext cx="4541758" cy="350639"/>
          </a:xfrm>
          <a:prstGeom prst="rect">
            <a:avLst/>
          </a:prstGeom>
          <a:noFill/>
          <a:ln/>
        </p:spPr>
        <p:txBody>
          <a:bodyPr wrap="none" lIns="0" tIns="0" rIns="0" bIns="0" rtlCol="0" anchor="t"/>
          <a:lstStyle/>
          <a:p>
            <a:pPr algn="l"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Enhancing the User Experience</a:t>
            </a:r>
            <a:endParaRPr lang="en-US" sz="2200" dirty="0"/>
          </a:p>
        </p:txBody>
      </p:sp>
      <p:sp>
        <p:nvSpPr>
          <p:cNvPr id="9" name="Text 4"/>
          <p:cNvSpPr/>
          <p:nvPr/>
        </p:nvSpPr>
        <p:spPr>
          <a:xfrm>
            <a:off x="7500223" y="6319123"/>
            <a:ext cx="6266378" cy="1110496"/>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JavaScript can be used to implement features like animations, interactive forms, and dynamic content updates, creating a more engaging and responsive user experience.</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3798" y="1291233"/>
            <a:ext cx="6979920" cy="701278"/>
          </a:xfrm>
          <a:prstGeom prst="rect">
            <a:avLst/>
          </a:prstGeom>
          <a:noFill/>
          <a:ln/>
        </p:spPr>
        <p:txBody>
          <a:bodyPr wrap="non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Responsive Web Design</a:t>
            </a:r>
            <a:endParaRPr lang="en-US" sz="4400" dirty="0"/>
          </a:p>
        </p:txBody>
      </p:sp>
      <p:pic>
        <p:nvPicPr>
          <p:cNvPr id="4" name="Image 1" descr="preencoded.png">    </p:cNvPr>
          <p:cNvPicPr>
            <a:picLocks noChangeAspect="1"/>
          </p:cNvPicPr>
          <p:nvPr/>
        </p:nvPicPr>
        <p:blipFill>
          <a:blip r:embed="rId2"/>
          <a:stretch>
            <a:fillRect/>
          </a:stretch>
        </p:blipFill>
        <p:spPr>
          <a:xfrm>
            <a:off x="863798" y="2362676"/>
            <a:ext cx="1234083" cy="2102763"/>
          </a:xfrm>
          <a:prstGeom prst="rect">
            <a:avLst/>
          </a:prstGeom>
        </p:spPr>
      </p:pic>
      <p:sp>
        <p:nvSpPr>
          <p:cNvPr id="5" name="Text 1"/>
          <p:cNvSpPr/>
          <p:nvPr/>
        </p:nvSpPr>
        <p:spPr>
          <a:xfrm>
            <a:off x="2468047" y="2609493"/>
            <a:ext cx="4297561" cy="350639"/>
          </a:xfrm>
          <a:prstGeom prst="rect">
            <a:avLst/>
          </a:prstGeom>
          <a:noFill/>
          <a:ln/>
        </p:spPr>
        <p:txBody>
          <a:bodyPr wrap="none" lIns="0" tIns="0" rIns="0" bIns="0" rtlCol="0" anchor="t"/>
          <a:lstStyle/>
          <a:p>
            <a:pPr algn="l"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Adapting to Different Devices</a:t>
            </a:r>
            <a:endParaRPr lang="en-US" sz="2200" dirty="0"/>
          </a:p>
        </p:txBody>
      </p:sp>
      <p:sp>
        <p:nvSpPr>
          <p:cNvPr id="6" name="Text 2"/>
          <p:cNvSpPr/>
          <p:nvPr/>
        </p:nvSpPr>
        <p:spPr>
          <a:xfrm>
            <a:off x="2468047" y="3108127"/>
            <a:ext cx="5812155" cy="1110496"/>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Responsive web design ensures that a website looks and functions well across all devices, from desktops to tablets to smartphones.</a:t>
            </a:r>
            <a:endParaRPr lang="en-US" sz="1900" dirty="0"/>
          </a:p>
        </p:txBody>
      </p:sp>
      <p:pic>
        <p:nvPicPr>
          <p:cNvPr id="7" name="Image 2" descr="preencoded.png">    </p:cNvPr>
          <p:cNvPicPr>
            <a:picLocks noChangeAspect="1"/>
          </p:cNvPicPr>
          <p:nvPr/>
        </p:nvPicPr>
        <p:blipFill>
          <a:blip r:embed="rId3"/>
          <a:stretch>
            <a:fillRect/>
          </a:stretch>
        </p:blipFill>
        <p:spPr>
          <a:xfrm>
            <a:off x="863798" y="4465439"/>
            <a:ext cx="1234083" cy="2472928"/>
          </a:xfrm>
          <a:prstGeom prst="rect">
            <a:avLst/>
          </a:prstGeom>
        </p:spPr>
      </p:pic>
      <p:sp>
        <p:nvSpPr>
          <p:cNvPr id="8" name="Text 3"/>
          <p:cNvSpPr/>
          <p:nvPr/>
        </p:nvSpPr>
        <p:spPr>
          <a:xfrm>
            <a:off x="2468047" y="4712256"/>
            <a:ext cx="3932515" cy="350639"/>
          </a:xfrm>
          <a:prstGeom prst="rect">
            <a:avLst/>
          </a:prstGeom>
          <a:noFill/>
          <a:ln/>
        </p:spPr>
        <p:txBody>
          <a:bodyPr wrap="none" lIns="0" tIns="0" rIns="0" bIns="0" rtlCol="0" anchor="t"/>
          <a:lstStyle/>
          <a:p>
            <a:pPr algn="l"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Optimized User Experience</a:t>
            </a:r>
            <a:endParaRPr lang="en-US" sz="2200" dirty="0"/>
          </a:p>
        </p:txBody>
      </p:sp>
      <p:sp>
        <p:nvSpPr>
          <p:cNvPr id="9" name="Text 4"/>
          <p:cNvSpPr/>
          <p:nvPr/>
        </p:nvSpPr>
        <p:spPr>
          <a:xfrm>
            <a:off x="2468047" y="5210889"/>
            <a:ext cx="5812155" cy="1480661"/>
          </a:xfrm>
          <a:prstGeom prst="rect">
            <a:avLst/>
          </a:prstGeom>
          <a:noFill/>
          <a:ln/>
        </p:spPr>
        <p:txBody>
          <a:bodyPr wrap="squar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Responsive design techniques use CSS media queries to tailor the website's layout and content to different screen sizes and orientations, providing a seamless user experience regardless of device.</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1411962"/>
            <a:ext cx="12065675" cy="701278"/>
          </a:xfrm>
          <a:prstGeom prst="rect">
            <a:avLst/>
          </a:prstGeom>
          <a:noFill/>
          <a:ln/>
        </p:spPr>
        <p:txBody>
          <a:bodyPr wrap="non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Web Development Tools and Frameworks</a:t>
            </a:r>
            <a:endParaRPr lang="en-US" sz="4400" dirty="0"/>
          </a:p>
        </p:txBody>
      </p:sp>
      <p:pic>
        <p:nvPicPr>
          <p:cNvPr id="3" name="Image 0" descr="preencoded.png">    </p:cNvPr>
          <p:cNvPicPr>
            <a:picLocks noChangeAspect="1"/>
          </p:cNvPicPr>
          <p:nvPr/>
        </p:nvPicPr>
        <p:blipFill>
          <a:blip r:embed="rId1"/>
          <a:stretch>
            <a:fillRect/>
          </a:stretch>
        </p:blipFill>
        <p:spPr>
          <a:xfrm>
            <a:off x="3024902" y="2606873"/>
            <a:ext cx="2128957" cy="1362432"/>
          </a:xfrm>
          <a:prstGeom prst="rect">
            <a:avLst/>
          </a:prstGeom>
        </p:spPr>
      </p:pic>
      <p:sp>
        <p:nvSpPr>
          <p:cNvPr id="4" name="Text 1"/>
          <p:cNvSpPr/>
          <p:nvPr/>
        </p:nvSpPr>
        <p:spPr>
          <a:xfrm>
            <a:off x="4030385" y="3223974"/>
            <a:ext cx="117872" cy="462677"/>
          </a:xfrm>
          <a:prstGeom prst="rect">
            <a:avLst/>
          </a:prstGeom>
          <a:noFill/>
          <a:ln/>
        </p:spPr>
        <p:txBody>
          <a:bodyPr wrap="none" lIns="0" tIns="0" rIns="0" bIns="0" rtlCol="0" anchor="t"/>
          <a:lstStyle/>
          <a:p>
            <a:pPr algn="ctr" indent="0" marL="0">
              <a:lnSpc>
                <a:spcPts val="3600"/>
              </a:lnSpc>
              <a:buNone/>
            </a:pPr>
            <a:r>
              <a:rPr lang="en-US" sz="2400" b="1" spc="-24" kern="0" dirty="0">
                <a:solidFill>
                  <a:srgbClr val="3D3838"/>
                </a:solidFill>
                <a:latin typeface="Montserrat Bold" pitchFamily="34" charset="0"/>
                <a:ea typeface="Montserrat Bold" pitchFamily="34" charset="-122"/>
                <a:cs typeface="Montserrat Bold" pitchFamily="34" charset="-120"/>
              </a:rPr>
              <a:t>1</a:t>
            </a:r>
            <a:endParaRPr lang="en-US" sz="2400" dirty="0"/>
          </a:p>
        </p:txBody>
      </p:sp>
      <p:sp>
        <p:nvSpPr>
          <p:cNvPr id="5" name="Text 2"/>
          <p:cNvSpPr/>
          <p:nvPr/>
        </p:nvSpPr>
        <p:spPr>
          <a:xfrm>
            <a:off x="5400675" y="2853690"/>
            <a:ext cx="2804874" cy="350639"/>
          </a:xfrm>
          <a:prstGeom prst="rect">
            <a:avLst/>
          </a:prstGeom>
          <a:noFill/>
          <a:ln/>
        </p:spPr>
        <p:txBody>
          <a:bodyPr wrap="none" lIns="0" tIns="0" rIns="0" bIns="0" rtlCol="0" anchor="t"/>
          <a:lstStyle/>
          <a:p>
            <a:pPr algn="l"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Code Editors</a:t>
            </a:r>
            <a:endParaRPr lang="en-US" sz="2200" dirty="0"/>
          </a:p>
        </p:txBody>
      </p:sp>
      <p:sp>
        <p:nvSpPr>
          <p:cNvPr id="6" name="Text 3"/>
          <p:cNvSpPr/>
          <p:nvPr/>
        </p:nvSpPr>
        <p:spPr>
          <a:xfrm>
            <a:off x="5400675" y="3352324"/>
            <a:ext cx="4079677" cy="370165"/>
          </a:xfrm>
          <a:prstGeom prst="rect">
            <a:avLst/>
          </a:prstGeom>
          <a:noFill/>
          <a:ln/>
        </p:spPr>
        <p:txBody>
          <a:bodyPr wrap="non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Visual Studio Code, Sublime Text, Atom.</a:t>
            </a:r>
            <a:endParaRPr lang="en-US" sz="1900" dirty="0"/>
          </a:p>
        </p:txBody>
      </p:sp>
      <p:sp>
        <p:nvSpPr>
          <p:cNvPr id="7" name="Shape 4"/>
          <p:cNvSpPr/>
          <p:nvPr/>
        </p:nvSpPr>
        <p:spPr>
          <a:xfrm>
            <a:off x="5215533" y="3984903"/>
            <a:ext cx="8489394" cy="15240"/>
          </a:xfrm>
          <a:prstGeom prst="roundRect">
            <a:avLst>
              <a:gd name="adj" fmla="val 242945"/>
            </a:avLst>
          </a:prstGeom>
          <a:solidFill>
            <a:srgbClr val="D8D4D4"/>
          </a:solidFill>
          <a:ln/>
        </p:spPr>
      </p:sp>
      <p:pic>
        <p:nvPicPr>
          <p:cNvPr id="8" name="Image 1" descr="preencoded.png">    </p:cNvPr>
          <p:cNvPicPr>
            <a:picLocks noChangeAspect="1"/>
          </p:cNvPicPr>
          <p:nvPr/>
        </p:nvPicPr>
        <p:blipFill>
          <a:blip r:embed="rId2"/>
          <a:stretch>
            <a:fillRect/>
          </a:stretch>
        </p:blipFill>
        <p:spPr>
          <a:xfrm>
            <a:off x="1960483" y="4030980"/>
            <a:ext cx="4257913" cy="1362432"/>
          </a:xfrm>
          <a:prstGeom prst="rect">
            <a:avLst/>
          </a:prstGeom>
        </p:spPr>
      </p:pic>
      <p:sp>
        <p:nvSpPr>
          <p:cNvPr id="9" name="Text 5"/>
          <p:cNvSpPr/>
          <p:nvPr/>
        </p:nvSpPr>
        <p:spPr>
          <a:xfrm>
            <a:off x="3999905" y="4480798"/>
            <a:ext cx="178951" cy="462677"/>
          </a:xfrm>
          <a:prstGeom prst="rect">
            <a:avLst/>
          </a:prstGeom>
          <a:noFill/>
          <a:ln/>
        </p:spPr>
        <p:txBody>
          <a:bodyPr wrap="none" lIns="0" tIns="0" rIns="0" bIns="0" rtlCol="0" anchor="t"/>
          <a:lstStyle/>
          <a:p>
            <a:pPr algn="ctr" indent="0" marL="0">
              <a:lnSpc>
                <a:spcPts val="3600"/>
              </a:lnSpc>
              <a:buNone/>
            </a:pPr>
            <a:r>
              <a:rPr lang="en-US" sz="2400" b="1" spc="-24" kern="0" dirty="0">
                <a:solidFill>
                  <a:srgbClr val="3D3838"/>
                </a:solidFill>
                <a:latin typeface="Montserrat Bold" pitchFamily="34" charset="0"/>
                <a:ea typeface="Montserrat Bold" pitchFamily="34" charset="-122"/>
                <a:cs typeface="Montserrat Bold" pitchFamily="34" charset="-120"/>
              </a:rPr>
              <a:t>2</a:t>
            </a:r>
            <a:endParaRPr lang="en-US" sz="2400" dirty="0"/>
          </a:p>
        </p:txBody>
      </p:sp>
      <p:sp>
        <p:nvSpPr>
          <p:cNvPr id="10" name="Text 6"/>
          <p:cNvSpPr/>
          <p:nvPr/>
        </p:nvSpPr>
        <p:spPr>
          <a:xfrm>
            <a:off x="6465213" y="4277797"/>
            <a:ext cx="2223016" cy="350639"/>
          </a:xfrm>
          <a:prstGeom prst="rect">
            <a:avLst/>
          </a:prstGeom>
          <a:noFill/>
          <a:ln/>
        </p:spPr>
        <p:txBody>
          <a:bodyPr wrap="none" lIns="0" tIns="0" rIns="0" bIns="0" rtlCol="0" anchor="t"/>
          <a:lstStyle/>
          <a:p>
            <a:pPr algn="l"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Version Control</a:t>
            </a:r>
            <a:endParaRPr lang="en-US" sz="2200" dirty="0"/>
          </a:p>
        </p:txBody>
      </p:sp>
      <p:sp>
        <p:nvSpPr>
          <p:cNvPr id="11" name="Text 7"/>
          <p:cNvSpPr/>
          <p:nvPr/>
        </p:nvSpPr>
        <p:spPr>
          <a:xfrm>
            <a:off x="6465213" y="4776430"/>
            <a:ext cx="2223016" cy="370165"/>
          </a:xfrm>
          <a:prstGeom prst="rect">
            <a:avLst/>
          </a:prstGeom>
          <a:noFill/>
          <a:ln/>
        </p:spPr>
        <p:txBody>
          <a:bodyPr wrap="non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Git, GitHub.</a:t>
            </a:r>
            <a:endParaRPr lang="en-US" sz="1900" dirty="0"/>
          </a:p>
        </p:txBody>
      </p:sp>
      <p:sp>
        <p:nvSpPr>
          <p:cNvPr id="12" name="Shape 8"/>
          <p:cNvSpPr/>
          <p:nvPr/>
        </p:nvSpPr>
        <p:spPr>
          <a:xfrm>
            <a:off x="6280071" y="5409009"/>
            <a:ext cx="7424857" cy="15240"/>
          </a:xfrm>
          <a:prstGeom prst="roundRect">
            <a:avLst>
              <a:gd name="adj" fmla="val 242945"/>
            </a:avLst>
          </a:prstGeom>
          <a:solidFill>
            <a:srgbClr val="D8D4D4"/>
          </a:solidFill>
          <a:ln/>
        </p:spPr>
      </p:sp>
      <p:pic>
        <p:nvPicPr>
          <p:cNvPr id="13" name="Image 2" descr="preencoded.png">    </p:cNvPr>
          <p:cNvPicPr>
            <a:picLocks noChangeAspect="1"/>
          </p:cNvPicPr>
          <p:nvPr/>
        </p:nvPicPr>
        <p:blipFill>
          <a:blip r:embed="rId3"/>
          <a:stretch>
            <a:fillRect/>
          </a:stretch>
        </p:blipFill>
        <p:spPr>
          <a:xfrm>
            <a:off x="895945" y="5455087"/>
            <a:ext cx="6386870" cy="1362432"/>
          </a:xfrm>
          <a:prstGeom prst="rect">
            <a:avLst/>
          </a:prstGeom>
        </p:spPr>
      </p:pic>
      <p:sp>
        <p:nvSpPr>
          <p:cNvPr id="14" name="Text 9"/>
          <p:cNvSpPr/>
          <p:nvPr/>
        </p:nvSpPr>
        <p:spPr>
          <a:xfrm>
            <a:off x="3999548" y="5904905"/>
            <a:ext cx="179546" cy="462677"/>
          </a:xfrm>
          <a:prstGeom prst="rect">
            <a:avLst/>
          </a:prstGeom>
          <a:noFill/>
          <a:ln/>
        </p:spPr>
        <p:txBody>
          <a:bodyPr wrap="none" lIns="0" tIns="0" rIns="0" bIns="0" rtlCol="0" anchor="t"/>
          <a:lstStyle/>
          <a:p>
            <a:pPr algn="ctr" indent="0" marL="0">
              <a:lnSpc>
                <a:spcPts val="3600"/>
              </a:lnSpc>
              <a:buNone/>
            </a:pPr>
            <a:r>
              <a:rPr lang="en-US" sz="2400" b="1" spc="-24" kern="0" dirty="0">
                <a:solidFill>
                  <a:srgbClr val="3D3838"/>
                </a:solidFill>
                <a:latin typeface="Montserrat Bold" pitchFamily="34" charset="0"/>
                <a:ea typeface="Montserrat Bold" pitchFamily="34" charset="-122"/>
                <a:cs typeface="Montserrat Bold" pitchFamily="34" charset="-120"/>
              </a:rPr>
              <a:t>3</a:t>
            </a:r>
            <a:endParaRPr lang="en-US" sz="2400" dirty="0"/>
          </a:p>
        </p:txBody>
      </p:sp>
      <p:sp>
        <p:nvSpPr>
          <p:cNvPr id="15" name="Text 10"/>
          <p:cNvSpPr/>
          <p:nvPr/>
        </p:nvSpPr>
        <p:spPr>
          <a:xfrm>
            <a:off x="7529632" y="5701903"/>
            <a:ext cx="2254091" cy="350639"/>
          </a:xfrm>
          <a:prstGeom prst="rect">
            <a:avLst/>
          </a:prstGeom>
          <a:noFill/>
          <a:ln/>
        </p:spPr>
        <p:txBody>
          <a:bodyPr wrap="none" lIns="0" tIns="0" rIns="0" bIns="0" rtlCol="0" anchor="t"/>
          <a:lstStyle/>
          <a:p>
            <a:pPr algn="l"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Frameworks</a:t>
            </a:r>
            <a:endParaRPr lang="en-US" sz="2200" dirty="0"/>
          </a:p>
        </p:txBody>
      </p:sp>
      <p:sp>
        <p:nvSpPr>
          <p:cNvPr id="16" name="Text 11"/>
          <p:cNvSpPr/>
          <p:nvPr/>
        </p:nvSpPr>
        <p:spPr>
          <a:xfrm>
            <a:off x="7529632" y="6200537"/>
            <a:ext cx="2254091" cy="370165"/>
          </a:xfrm>
          <a:prstGeom prst="rect">
            <a:avLst/>
          </a:prstGeom>
          <a:noFill/>
          <a:ln/>
        </p:spPr>
        <p:txBody>
          <a:bodyPr wrap="none" lIns="0" tIns="0" rIns="0" bIns="0" rtlCol="0" anchor="t"/>
          <a:lstStyle/>
          <a:p>
            <a:pPr algn="l"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React, Angular, Vue.js.</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5386"/>
          </a:xfrm>
          <a:prstGeom prst="rect">
            <a:avLst/>
          </a:prstGeom>
        </p:spPr>
      </p:pic>
      <p:sp>
        <p:nvSpPr>
          <p:cNvPr id="3" name="Text 0"/>
          <p:cNvSpPr/>
          <p:nvPr/>
        </p:nvSpPr>
        <p:spPr>
          <a:xfrm>
            <a:off x="863798" y="4566523"/>
            <a:ext cx="9457373" cy="701278"/>
          </a:xfrm>
          <a:prstGeom prst="rect">
            <a:avLst/>
          </a:prstGeom>
          <a:noFill/>
          <a:ln/>
        </p:spPr>
        <p:txBody>
          <a:bodyPr wrap="non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The Future of Web Development</a:t>
            </a:r>
            <a:endParaRPr lang="en-US" sz="4400" dirty="0"/>
          </a:p>
        </p:txBody>
      </p:sp>
      <p:sp>
        <p:nvSpPr>
          <p:cNvPr id="4" name="Text 1"/>
          <p:cNvSpPr/>
          <p:nvPr/>
        </p:nvSpPr>
        <p:spPr>
          <a:xfrm>
            <a:off x="863798" y="5637967"/>
            <a:ext cx="12902803" cy="1110496"/>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Web development is constantly evolving. New technologies and approaches are emerging, pushing the boundaries of what's possible. The future promises exciting advancements in areas like artificial intelligence, virtual and augmented reality, and the Internet of Things, further shaping the web development landscape.</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2025-01-29T06:59:36Z</dcterms:created>
  <dcterms:modified xsi:type="dcterms:W3CDTF">2025-01-29T06:59:36Z</dcterms:modified>
</cp:coreProperties>
</file>